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2332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Starting as an adult was not 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Pourazar had to learn many skills, all from 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en-US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 included martial arts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武术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dance. Learning Chinese was also a problem but he never gave </a:t>
            </a:r>
            <a:r>
              <a:rPr lang="en-US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en-US" altLang="zh-CN" sz="3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90236" y="3140968"/>
            <a:ext cx="426720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/>
              <a:t>p</a:t>
            </a:r>
            <a:endParaRPr lang="zh-CN" altLang="en-US" sz="34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789040"/>
            <a:ext cx="11485848" cy="1562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考查副词。句意：学习中文也是难题，但他从未放弃。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up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放弃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673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67168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 the roles in Peking Opera, Pourazar loves Wukong the most. He even adapted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3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Monkey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King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3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Uproar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</a:t>
            </a:r>
            <a:r>
              <a:rPr lang="en-US" altLang="zh-CN" sz="3000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z="3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an English version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版本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Over the years, he has played the role in several Western </a:t>
            </a:r>
            <a:r>
              <a:rPr lang="en-US" altLang="zh-CN" sz="3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Now many people call </a:t>
            </a:r>
            <a:r>
              <a:rPr lang="en-US" altLang="zh-CN" sz="3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“Western Monkey King”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708587" y="2927127"/>
            <a:ext cx="153118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ountries</a:t>
            </a:r>
            <a:endParaRPr lang="zh-CN" altLang="en-US" sz="300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146513"/>
            <a:ext cx="11485848" cy="208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考查名词复数。句意：多年来，他在多个西方国家扮演该角色。根据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“several Western”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多个国家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，需填可数名词复数。故填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countries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463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67168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 the roles in Peking Opera, Pourazar loves Wukong the most. He even adapted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3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Monkey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King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3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Uproar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</a:t>
            </a:r>
            <a:r>
              <a:rPr lang="en-US" altLang="zh-CN" sz="3000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sz="3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an English version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版本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Over the years, he has played the role in several Western </a:t>
            </a:r>
            <a:r>
              <a:rPr lang="en-US" altLang="zh-CN" sz="3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Now many people call </a:t>
            </a:r>
            <a:r>
              <a:rPr lang="en-US" altLang="zh-CN" sz="3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“Western Monkey King”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305535" y="2943426"/>
            <a:ext cx="61266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im</a:t>
            </a:r>
            <a:endParaRPr lang="zh-CN" altLang="en-US" sz="300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51818" y="4149080"/>
            <a:ext cx="11485848" cy="1389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考查代词。句意：如今，许多人称他为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西方孙悟空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！根据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“call...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＋宾补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结构可知，动词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后需用宾格。故填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494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7118" y="1042450"/>
            <a:ext cx="11377828" cy="118470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4600" y="2368691"/>
            <a:ext cx="6373732" cy="77227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90" y="3285696"/>
            <a:ext cx="3024336" cy="790377"/>
          </a:xfrm>
          <a:prstGeom prst="rect">
            <a:avLst/>
          </a:prstGeom>
        </p:spPr>
      </p:pic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325309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主要讲述了英裔美国人格伐</a:t>
            </a:r>
            <a:r>
              <a:rPr lang="en-US" altLang="zh-CN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博拉赞三十年来痴迷京剧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从零开始苦练技艺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并以孙悟空形象为媒介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把京剧传播到多个西方国家的经历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512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53501"/>
          </a:xfrm>
        </p:spPr>
        <p:txBody>
          <a:bodyPr/>
          <a:lstStyle/>
          <a:p>
            <a:pPr indent="2873375" hangingPunct="0">
              <a:spcAft>
                <a:spcPts val="0"/>
              </a:spcAf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Chinese game </a:t>
            </a:r>
            <a:r>
              <a:rPr lang="en-US" altLang="zh-CN" sz="3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Myth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3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Wukong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become a global success. This helps more foreigners get to know the Monkey King. For Ghaffar Pourazar, however, Sun Wukong has been </a:t>
            </a:r>
            <a:r>
              <a:rPr lang="en-US" altLang="zh-CN" sz="3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his life for many years.</a:t>
            </a:r>
            <a:endParaRPr lang="zh-CN" altLang="zh-CN" sz="3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351" y="1000337"/>
            <a:ext cx="2129934" cy="51746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884238" y="3106464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smtClean="0"/>
              <a:t>art</a:t>
            </a:r>
            <a:endParaRPr lang="zh-CN" altLang="en-US" sz="32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662435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考查名词。句意：然而，对加法尔</a:t>
            </a:r>
            <a:r>
              <a:rPr lang="en-US" altLang="zh-CN" sz="3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普拉扎尔来说，孙悟空已经成为他生活的一部分，并且已经持续很多年了。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part of... 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3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“……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的一部分</a:t>
            </a:r>
            <a:r>
              <a:rPr lang="en-US" altLang="zh-CN" sz="3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099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86853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Pourazar is a British-American. He has </a:t>
            </a:r>
            <a:r>
              <a:rPr lang="en-US" altLang="zh-CN" sz="3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past 30 years learning Peking Opera. He is even a performer of this traditional Chinese art. One of the roles he has played is the Monkey King.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84666" y="825086"/>
            <a:ext cx="91082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 smtClean="0"/>
              <a:t>pent</a:t>
            </a:r>
            <a:endParaRPr lang="zh-CN" altLang="en-US" sz="30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763127"/>
            <a:ext cx="11485848" cy="3554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考查动词的时态。句意：他过去花了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年的时间学习京剧。根据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past 30 years”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zh-CN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此处时态为现在完成时，结构为</a:t>
            </a:r>
            <a:r>
              <a:rPr lang="en-US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“have/has done”</a:t>
            </a:r>
            <a:r>
              <a:rPr lang="zh-CN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＋时间＋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 sth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花费时间做某</a:t>
            </a:r>
            <a:endParaRPr lang="en-US" altLang="zh-CN" sz="3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165225" eaLnBrk="1" hangingPunct="0">
              <a:spcAft>
                <a:spcPts val="0"/>
              </a:spcAft>
            </a:pPr>
            <a:r>
              <a:rPr lang="zh-CN" altLang="en-US" sz="30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现在完成时表示从过去持续到现在的动作</a:t>
            </a:r>
            <a:r>
              <a:rPr lang="zh-CN" altLang="en-US" sz="3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000" b="1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spent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en-US" sz="30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endParaRPr lang="en-US" altLang="zh-CN" sz="3000" b="1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06" y="4869943"/>
            <a:ext cx="738062" cy="52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30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42949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Pourazar’s </a:t>
            </a:r>
            <a:r>
              <a:rPr lang="en-US" altLang="zh-CN" sz="3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sz="3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z="3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Peking Opera began in 1993. He was 32 at the time. After watching a Peking Opera show in London, he fell in </a:t>
            </a:r>
            <a:r>
              <a:rPr lang="en-US" altLang="zh-CN" sz="3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sz="3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sz="3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this form of art. Soon he went to Beijing to </a:t>
            </a:r>
            <a:r>
              <a:rPr lang="en-US" altLang="zh-CN" sz="3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sz="3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3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it.</a:t>
            </a:r>
            <a:endParaRPr lang="zh-CN" altLang="zh-CN" sz="3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55899" y="897094"/>
            <a:ext cx="1422569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300" smtClean="0"/>
              <a:t>nterest</a:t>
            </a:r>
            <a:endParaRPr lang="zh-CN" altLang="en-US" sz="33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722834"/>
            <a:ext cx="11485848" cy="2281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考查名词。句意：普拉扎尔对京剧的兴趣始于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1993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年。此处需用名词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“interest”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与介词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“in”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搭配，表示</a:t>
            </a:r>
            <a:r>
              <a:rPr lang="en-US" altLang="zh-CN" sz="3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sz="33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的兴趣</a:t>
            </a:r>
            <a:r>
              <a:rPr lang="en-US" altLang="zh-CN" sz="3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488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42949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Pourazar’s </a:t>
            </a:r>
            <a:r>
              <a:rPr lang="en-US" altLang="zh-CN" sz="3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sz="3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z="3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Peking Opera began in 1993. He was 32 at the time. After watching a Peking Opera show in London, he fell in </a:t>
            </a:r>
            <a:r>
              <a:rPr lang="en-US" altLang="zh-CN" sz="3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sz="3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sz="3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this form of art. Soon he went to Beijing to </a:t>
            </a:r>
            <a:r>
              <a:rPr lang="en-US" altLang="zh-CN" sz="3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sz="3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3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it.</a:t>
            </a:r>
            <a:endParaRPr lang="zh-CN" altLang="zh-CN" sz="3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159150" y="2392897"/>
            <a:ext cx="795411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300"/>
              <a:t>ove</a:t>
            </a:r>
            <a:endParaRPr lang="zh-CN" altLang="en-US" sz="33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51818" y="3662276"/>
            <a:ext cx="11485848" cy="2281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考查名词。句意：在伦敦观看一场京剧演出后，他爱上了这种艺术形式。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 in love with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爱上</a:t>
            </a:r>
            <a:r>
              <a:rPr lang="en-US" altLang="zh-CN" sz="3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809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42949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Pourazar’s </a:t>
            </a:r>
            <a:r>
              <a:rPr lang="en-US" altLang="zh-CN" sz="3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sz="3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z="3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Peking Opera began in 1993. He was 32 at the time. After watching a Peking Opera show in London, he fell in </a:t>
            </a:r>
            <a:r>
              <a:rPr lang="en-US" altLang="zh-CN" sz="3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sz="3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sz="3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this form of art. Soon he went to Beijing to </a:t>
            </a:r>
            <a:r>
              <a:rPr lang="en-US" altLang="zh-CN" sz="3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sz="3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3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it.</a:t>
            </a:r>
            <a:endParaRPr lang="zh-CN" altLang="zh-CN" sz="3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739708" y="3068960"/>
            <a:ext cx="1008609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300"/>
              <a:t>tudy</a:t>
            </a:r>
            <a:endParaRPr lang="zh-CN" altLang="en-US" sz="33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702582"/>
            <a:ext cx="11485848" cy="2281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考查动词。句意：不久，他前往北京学习京剧。根据上文中的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fell in ... with this form of art”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可知，爱上京剧后，他前往北京学习京剧。故填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847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2332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Starting as an adult was not 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Pourazar had to learn many skills, all from 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en-US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 included martial arts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武术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dance. Learning Chinese was also a problem but he never gave </a:t>
            </a:r>
            <a:r>
              <a:rPr lang="en-US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en-US" altLang="zh-CN" sz="3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61416" y="831086"/>
            <a:ext cx="790601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/>
              <a:t>asy</a:t>
            </a:r>
            <a:endParaRPr lang="zh-CN" altLang="en-US" sz="34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789040"/>
            <a:ext cx="11485848" cy="2446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考查形容词。句意：成年后起步并不容易。根据后文提到的种种困难可知，此处指并不容易，即</a:t>
            </a:r>
            <a:r>
              <a:rPr lang="en-US" altLang="zh-CN" sz="3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easy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3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not easy</a:t>
            </a:r>
            <a:r>
              <a:rPr lang="zh-CN" altLang="en-US" sz="3400" b="1" smtClean="0">
                <a:solidFill>
                  <a:srgbClr val="00B0F0"/>
                </a:solidFill>
                <a:latin typeface="+mj-ea"/>
                <a:ea typeface="+mj-ea"/>
                <a:cs typeface="Times New Roman" panose="02020603050405020304" pitchFamily="18" charset="0"/>
              </a:rPr>
              <a:t>＝</a:t>
            </a:r>
            <a:r>
              <a:rPr lang="en-US" altLang="zh-CN" sz="3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</a:t>
            </a:r>
            <a:endParaRPr lang="en-US" altLang="zh-CN" sz="3400" b="1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3518" y="5433445"/>
            <a:ext cx="792088" cy="544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184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2332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Starting as an adult was not 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Pourazar had to learn many skills, all from 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en-US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 included martial arts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武术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dance. Learning Chinese was also a problem but he never gave </a:t>
            </a:r>
            <a:r>
              <a:rPr lang="en-US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en-US" altLang="zh-CN" sz="3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96948" y="1685297"/>
            <a:ext cx="78271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/>
              <a:t>ero</a:t>
            </a:r>
            <a:endParaRPr lang="zh-CN" altLang="en-US" sz="34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826428"/>
            <a:ext cx="11485848" cy="2347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考查名词。句意：普拉扎尔不得不从零开始，学习多项技能。根据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“had to learn many skills”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及固定短语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“from zero”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可知，此处指从零开始学技能。故填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zero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871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prstDash val="dash"/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1050</TotalTime>
  <Words>699</Words>
  <Application>Microsoft Office PowerPoint</Application>
  <PresentationFormat>自定义</PresentationFormat>
  <Paragraphs>35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Book Antiqua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2025-09-13T09:40:41Z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